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60" r:id="rId4"/>
    <p:sldId id="262" r:id="rId5"/>
    <p:sldId id="261" r:id="rId6"/>
    <p:sldId id="263" r:id="rId7"/>
    <p:sldId id="264" r:id="rId8"/>
    <p:sldId id="258" r:id="rId9"/>
    <p:sldId id="259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63" autoAdjust="0"/>
    <p:restoredTop sz="94660"/>
  </p:normalViewPr>
  <p:slideViewPr>
    <p:cSldViewPr>
      <p:cViewPr varScale="1">
        <p:scale>
          <a:sx n="104" d="100"/>
          <a:sy n="104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84C0AF-7376-40C5-948B-6A7C63CE5DA1}" type="datetimeFigureOut">
              <a:rPr lang="en-US" smtClean="0"/>
              <a:t>6/8/2011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282951-E180-457A-9E06-EBDC3E72B1B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 Low blood pressure</a:t>
            </a:r>
          </a:p>
          <a:p>
            <a:r>
              <a:rPr lang="en-US" dirty="0" smtClean="0"/>
              <a:t>* An abnormally slow heart rate</a:t>
            </a:r>
          </a:p>
          <a:p>
            <a:r>
              <a:rPr lang="en-US" dirty="0" smtClean="0"/>
              <a:t>* Reduced bone density, often resulting in osteoporosis</a:t>
            </a:r>
          </a:p>
          <a:p>
            <a:r>
              <a:rPr lang="en-US" dirty="0" smtClean="0"/>
              <a:t>* Muscle loss and weakness</a:t>
            </a:r>
          </a:p>
          <a:p>
            <a:r>
              <a:rPr lang="en-US" dirty="0" smtClean="0"/>
              <a:t>* Dehydration, sometimes leading to kidney failure</a:t>
            </a:r>
          </a:p>
          <a:p>
            <a:r>
              <a:rPr lang="en-US" dirty="0" smtClean="0"/>
              <a:t>* Dry and brittle hair and skin</a:t>
            </a:r>
          </a:p>
          <a:p>
            <a:r>
              <a:rPr lang="en-US" dirty="0" smtClean="0"/>
              <a:t>* Retarded growth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282951-E180-457A-9E06-EBDC3E72B1B0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 An intense drive for thinness</a:t>
            </a:r>
          </a:p>
          <a:p>
            <a:r>
              <a:rPr lang="en-US" dirty="0" smtClean="0"/>
              <a:t>* Refusal to maintain a minimal normal weight</a:t>
            </a:r>
          </a:p>
          <a:p>
            <a:r>
              <a:rPr lang="en-US" dirty="0" smtClean="0"/>
              <a:t>* Fear of becoming fat</a:t>
            </a:r>
          </a:p>
          <a:p>
            <a:r>
              <a:rPr lang="en-US" dirty="0" smtClean="0"/>
              <a:t>* Distorted body image</a:t>
            </a:r>
          </a:p>
          <a:p>
            <a:r>
              <a:rPr lang="en-US" dirty="0" smtClean="0"/>
              <a:t>* Denying feelings of hunger</a:t>
            </a:r>
          </a:p>
          <a:p>
            <a:r>
              <a:rPr lang="en-US" dirty="0" smtClean="0"/>
              <a:t>* Avoiding situations where food is involved</a:t>
            </a:r>
          </a:p>
          <a:p>
            <a:r>
              <a:rPr lang="en-US" dirty="0" smtClean="0"/>
              <a:t>* Developing rituals around preparing food and eating</a:t>
            </a:r>
          </a:p>
          <a:p>
            <a:r>
              <a:rPr lang="en-US" dirty="0" smtClean="0"/>
              <a:t>* Obsession with dieting</a:t>
            </a:r>
          </a:p>
          <a:p>
            <a:r>
              <a:rPr lang="en-US" dirty="0" smtClean="0"/>
              <a:t>* Social withdrawal</a:t>
            </a:r>
          </a:p>
          <a:p>
            <a:r>
              <a:rPr lang="en-US" dirty="0" smtClean="0"/>
              <a:t>* Pronounced emotional changes, such as irritability, depression and anxiety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282951-E180-457A-9E06-EBDC3E72B1B0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BE198B7-0233-46FF-A4B3-D2A02F652AD5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B68B961-972F-4494-BB50-4A029D906F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98B7-0233-46FF-A4B3-D2A02F652AD5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68B961-972F-4494-BB50-4A029D906F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4BE198B7-0233-46FF-A4B3-D2A02F652AD5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B68B961-972F-4494-BB50-4A029D906F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98B7-0233-46FF-A4B3-D2A02F652AD5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B68B961-972F-4494-BB50-4A029D906F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98B7-0233-46FF-A4B3-D2A02F652AD5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B68B961-972F-4494-BB50-4A029D906F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BE198B7-0233-46FF-A4B3-D2A02F652AD5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B68B961-972F-4494-BB50-4A029D906F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BE198B7-0233-46FF-A4B3-D2A02F652AD5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B68B961-972F-4494-BB50-4A029D906F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98B7-0233-46FF-A4B3-D2A02F652AD5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B68B961-972F-4494-BB50-4A029D906F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98B7-0233-46FF-A4B3-D2A02F652AD5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B68B961-972F-4494-BB50-4A029D906F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98B7-0233-46FF-A4B3-D2A02F652AD5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B68B961-972F-4494-BB50-4A029D906F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BE198B7-0233-46FF-A4B3-D2A02F652AD5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B68B961-972F-4494-BB50-4A029D906F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BE198B7-0233-46FF-A4B3-D2A02F652AD5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B68B961-972F-4494-BB50-4A029D906F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295400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Baveuse" pitchFamily="2" charset="0"/>
              </a:rPr>
              <a:t>L’anorexie</a:t>
            </a:r>
            <a:endParaRPr lang="en-US" dirty="0">
              <a:latin typeface="Baveuse" pitchFamily="2" charset="0"/>
            </a:endParaRPr>
          </a:p>
        </p:txBody>
      </p:sp>
      <p:pic>
        <p:nvPicPr>
          <p:cNvPr id="1026" name="Picture 2" descr="http://www.medinik.com/wp-content/uploads/2011/02/anorexia1206lindsay-loh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981200"/>
            <a:ext cx="2587354" cy="32289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00" y="61722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 Rebecca </a:t>
            </a:r>
            <a:r>
              <a:rPr lang="en-US" dirty="0" err="1" smtClean="0"/>
              <a:t>Wizov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Statisques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10 à 15 pour cent des </a:t>
            </a:r>
            <a:r>
              <a:rPr lang="en-US" dirty="0" err="1" smtClean="0"/>
              <a:t>personnes</a:t>
            </a:r>
            <a:r>
              <a:rPr lang="en-US" dirty="0" smtClean="0"/>
              <a:t> </a:t>
            </a:r>
            <a:r>
              <a:rPr lang="en-US" dirty="0" err="1" smtClean="0"/>
              <a:t>vont</a:t>
            </a:r>
            <a:r>
              <a:rPr lang="en-US" dirty="0" smtClean="0"/>
              <a:t> </a:t>
            </a:r>
            <a:r>
              <a:rPr lang="en-US" dirty="0" err="1" smtClean="0"/>
              <a:t>mourir</a:t>
            </a:r>
            <a:r>
              <a:rPr lang="en-US" dirty="0" smtClean="0"/>
              <a:t> de complications </a:t>
            </a:r>
            <a:r>
              <a:rPr lang="en-US" dirty="0" err="1" smtClean="0"/>
              <a:t>parce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de </a:t>
            </a:r>
            <a:r>
              <a:rPr lang="en-US" dirty="0" err="1" smtClean="0"/>
              <a:t>l’anorexie</a:t>
            </a:r>
            <a:r>
              <a:rPr lang="en-US" dirty="0" smtClean="0"/>
              <a:t>.</a:t>
            </a:r>
          </a:p>
          <a:p>
            <a:r>
              <a:rPr lang="en-US" dirty="0" smtClean="0"/>
              <a:t>1 pour cent des </a:t>
            </a:r>
            <a:r>
              <a:rPr lang="en-US" dirty="0" err="1" smtClean="0"/>
              <a:t>adolescentes</a:t>
            </a:r>
            <a:r>
              <a:rPr lang="en-US" dirty="0" smtClean="0"/>
              <a:t> et les femmes en </a:t>
            </a:r>
            <a:r>
              <a:rPr lang="en-US" dirty="0" err="1" smtClean="0"/>
              <a:t>leur</a:t>
            </a:r>
            <a:r>
              <a:rPr lang="en-US" dirty="0" smtClean="0"/>
              <a:t> </a:t>
            </a:r>
            <a:r>
              <a:rPr lang="en-US" dirty="0" err="1" smtClean="0"/>
              <a:t>premiére</a:t>
            </a:r>
            <a:r>
              <a:rPr lang="en-US" dirty="0" smtClean="0"/>
              <a:t> </a:t>
            </a:r>
            <a:r>
              <a:rPr lang="en-US" dirty="0" err="1" smtClean="0"/>
              <a:t>anneés</a:t>
            </a:r>
            <a:r>
              <a:rPr lang="en-US" dirty="0" smtClean="0"/>
              <a:t> 20 </a:t>
            </a:r>
            <a:r>
              <a:rPr lang="en-US" dirty="0" err="1" smtClean="0"/>
              <a:t>acquérir</a:t>
            </a:r>
            <a:r>
              <a:rPr lang="en-US" dirty="0" smtClean="0"/>
              <a:t> </a:t>
            </a:r>
            <a:r>
              <a:rPr lang="en-US" dirty="0" err="1" smtClean="0"/>
              <a:t>l’anorexie</a:t>
            </a:r>
            <a:r>
              <a:rPr lang="en-US" dirty="0" smtClean="0"/>
              <a:t>.</a:t>
            </a:r>
          </a:p>
          <a:p>
            <a:r>
              <a:rPr lang="en-US" dirty="0" smtClean="0"/>
              <a:t>Un </a:t>
            </a:r>
            <a:r>
              <a:rPr lang="en-US" dirty="0" err="1" smtClean="0"/>
              <a:t>personne</a:t>
            </a:r>
            <a:r>
              <a:rPr lang="en-US" dirty="0" smtClean="0"/>
              <a:t> avec le </a:t>
            </a:r>
            <a:r>
              <a:rPr lang="en-US" dirty="0" err="1" smtClean="0"/>
              <a:t>disordre</a:t>
            </a:r>
            <a:r>
              <a:rPr lang="en-US" dirty="0" smtClean="0"/>
              <a:t> </a:t>
            </a:r>
            <a:r>
              <a:rPr lang="en-US" dirty="0" err="1" smtClean="0"/>
              <a:t>d’anorexie</a:t>
            </a:r>
            <a:r>
              <a:rPr lang="en-US" dirty="0" smtClean="0"/>
              <a:t>.</a:t>
            </a:r>
          </a:p>
          <a:p>
            <a:r>
              <a:rPr lang="en-US" dirty="0" smtClean="0"/>
              <a:t>On </a:t>
            </a:r>
            <a:r>
              <a:rPr lang="en-US" dirty="0" err="1" smtClean="0"/>
              <a:t>estimé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seulement</a:t>
            </a:r>
            <a:r>
              <a:rPr lang="en-US" dirty="0" smtClean="0"/>
              <a:t> 4 </a:t>
            </a:r>
            <a:r>
              <a:rPr lang="en-US" dirty="0" err="1" smtClean="0"/>
              <a:t>sur</a:t>
            </a:r>
            <a:r>
              <a:rPr lang="en-US" dirty="0" smtClean="0"/>
              <a:t> de 10 </a:t>
            </a:r>
            <a:r>
              <a:rPr lang="en-US" dirty="0" err="1" smtClean="0"/>
              <a:t>personnes</a:t>
            </a:r>
            <a:r>
              <a:rPr lang="en-US" dirty="0" smtClean="0"/>
              <a:t> avec </a:t>
            </a:r>
            <a:r>
              <a:rPr lang="en-US" dirty="0" err="1" smtClean="0"/>
              <a:t>l’anorexie</a:t>
            </a:r>
            <a:r>
              <a:rPr lang="en-US" dirty="0" smtClean="0"/>
              <a:t> </a:t>
            </a:r>
            <a:r>
              <a:rPr lang="en-US" dirty="0" err="1" smtClean="0"/>
              <a:t>vont</a:t>
            </a:r>
            <a:r>
              <a:rPr lang="en-US" dirty="0" smtClean="0"/>
              <a:t> </a:t>
            </a:r>
            <a:r>
              <a:rPr lang="en-US" dirty="0" err="1" smtClean="0"/>
              <a:t>survivre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Conditions Médicales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La </a:t>
            </a:r>
            <a:r>
              <a:rPr lang="fr-FR" dirty="0" smtClean="0"/>
              <a:t>pression artérielle </a:t>
            </a:r>
            <a:r>
              <a:rPr lang="fr-FR" dirty="0" smtClean="0"/>
              <a:t>basse</a:t>
            </a:r>
          </a:p>
          <a:p>
            <a:r>
              <a:rPr lang="fr-FR" dirty="0" smtClean="0"/>
              <a:t>Un </a:t>
            </a:r>
            <a:r>
              <a:rPr lang="fr-FR" dirty="0" smtClean="0"/>
              <a:t>rythme cardiaque anormalement </a:t>
            </a:r>
            <a:r>
              <a:rPr lang="fr-FR" dirty="0" smtClean="0"/>
              <a:t>lent</a:t>
            </a:r>
          </a:p>
          <a:p>
            <a:r>
              <a:rPr lang="fr-FR" dirty="0" smtClean="0"/>
              <a:t>Réduction </a:t>
            </a:r>
            <a:r>
              <a:rPr lang="fr-FR" dirty="0" smtClean="0"/>
              <a:t>de la densité osseuse, aboutissant souvent à </a:t>
            </a:r>
            <a:r>
              <a:rPr lang="fr-FR" dirty="0" smtClean="0"/>
              <a:t>l'ostéoporose</a:t>
            </a:r>
          </a:p>
          <a:p>
            <a:r>
              <a:rPr lang="fr-FR" dirty="0" smtClean="0"/>
              <a:t>la </a:t>
            </a:r>
            <a:r>
              <a:rPr lang="fr-FR" dirty="0" smtClean="0"/>
              <a:t>perte musculaire et </a:t>
            </a:r>
            <a:r>
              <a:rPr lang="fr-FR" dirty="0" smtClean="0"/>
              <a:t>faiblesse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Plus conditions </a:t>
            </a:r>
            <a:r>
              <a:rPr lang="en-US" dirty="0" err="1" smtClean="0"/>
              <a:t>médicales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371600"/>
            <a:ext cx="8156448" cy="4038600"/>
          </a:xfrm>
        </p:spPr>
        <p:txBody>
          <a:bodyPr/>
          <a:lstStyle/>
          <a:p>
            <a:pPr>
              <a:buNone/>
            </a:pPr>
            <a:endParaRPr lang="fr-FR" dirty="0" smtClean="0"/>
          </a:p>
          <a:p>
            <a:r>
              <a:rPr lang="fr-FR" dirty="0" smtClean="0"/>
              <a:t>Le </a:t>
            </a:r>
            <a:r>
              <a:rPr lang="fr-FR" dirty="0" smtClean="0"/>
              <a:t>retard de </a:t>
            </a:r>
            <a:r>
              <a:rPr lang="fr-FR" dirty="0" smtClean="0"/>
              <a:t>croissance</a:t>
            </a:r>
          </a:p>
          <a:p>
            <a:r>
              <a:rPr lang="fr-FR" dirty="0" smtClean="0"/>
              <a:t>Cheveux secs et cassants et la </a:t>
            </a:r>
            <a:r>
              <a:rPr lang="fr-FR" dirty="0" smtClean="0"/>
              <a:t>peau</a:t>
            </a:r>
          </a:p>
          <a:p>
            <a:r>
              <a:rPr lang="fr-FR" dirty="0" smtClean="0"/>
              <a:t>La déshydratation, conduisant parfois à une insuffisance rénale</a:t>
            </a:r>
          </a:p>
          <a:p>
            <a:endParaRPr lang="fr-FR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err="1" smtClean="0"/>
              <a:t>Sy</a:t>
            </a:r>
            <a:r>
              <a:rPr lang="en-US" sz="3600" dirty="0" err="1" smtClean="0"/>
              <a:t>mptômes</a:t>
            </a:r>
            <a:r>
              <a:rPr lang="en-US" sz="3600" dirty="0" smtClean="0"/>
              <a:t> de </a:t>
            </a:r>
            <a:r>
              <a:rPr lang="en-US" sz="3600" dirty="0" err="1" smtClean="0"/>
              <a:t>l’anorexie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Refus </a:t>
            </a:r>
            <a:r>
              <a:rPr lang="fr-FR" dirty="0" smtClean="0"/>
              <a:t>de maintenir un poids minimal </a:t>
            </a:r>
            <a:r>
              <a:rPr lang="fr-FR" dirty="0" smtClean="0"/>
              <a:t>normal</a:t>
            </a:r>
          </a:p>
          <a:p>
            <a:r>
              <a:rPr lang="fr-FR" dirty="0" smtClean="0"/>
              <a:t>La </a:t>
            </a:r>
            <a:r>
              <a:rPr lang="fr-FR" dirty="0" smtClean="0"/>
              <a:t>peur de devenir </a:t>
            </a:r>
            <a:r>
              <a:rPr lang="fr-FR" dirty="0" smtClean="0"/>
              <a:t>gros</a:t>
            </a:r>
          </a:p>
          <a:p>
            <a:r>
              <a:rPr lang="fr-FR" dirty="0" smtClean="0"/>
              <a:t>l'image corporelle</a:t>
            </a:r>
          </a:p>
          <a:p>
            <a:endParaRPr lang="fr-FR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Plus </a:t>
            </a:r>
            <a:r>
              <a:rPr lang="en-US" dirty="0" err="1" smtClean="0"/>
              <a:t>symptômes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Refuser la sensation de faim</a:t>
            </a:r>
          </a:p>
          <a:p>
            <a:r>
              <a:rPr lang="fr-FR" dirty="0" smtClean="0"/>
              <a:t>Eviter les situations où la nourriture est implique</a:t>
            </a:r>
          </a:p>
          <a:p>
            <a:r>
              <a:rPr lang="fr-FR" dirty="0" smtClean="0"/>
              <a:t>Elaboration de rituels autour de la préparation des aliments et de manger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Plus </a:t>
            </a:r>
            <a:r>
              <a:rPr lang="en-US" dirty="0" err="1" smtClean="0"/>
              <a:t>symptômes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obsession des régimes</a:t>
            </a:r>
          </a:p>
          <a:p>
            <a:r>
              <a:rPr lang="fr-FR" dirty="0" smtClean="0"/>
              <a:t>Le retrait social</a:t>
            </a:r>
          </a:p>
          <a:p>
            <a:r>
              <a:rPr lang="fr-FR" dirty="0" smtClean="0"/>
              <a:t>Prononcé changements émotionnels, tels que l'irritabilité, la dépression et l'anxiété</a:t>
            </a:r>
          </a:p>
          <a:p>
            <a:r>
              <a:rPr lang="fr-FR" dirty="0" smtClean="0"/>
              <a:t>Un disque intense de la minceur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Anorexie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plus </a:t>
            </a:r>
            <a:r>
              <a:rPr lang="en-US" dirty="0" err="1" smtClean="0"/>
              <a:t>fréquente</a:t>
            </a:r>
            <a:r>
              <a:rPr lang="en-US" dirty="0" smtClean="0"/>
              <a:t> en </a:t>
            </a:r>
            <a:r>
              <a:rPr lang="en-US" dirty="0" err="1" smtClean="0"/>
              <a:t>caucasien</a:t>
            </a:r>
            <a:r>
              <a:rPr lang="en-US" dirty="0" smtClean="0"/>
              <a:t> et </a:t>
            </a:r>
            <a:r>
              <a:rPr lang="en-US" dirty="0" err="1" smtClean="0"/>
              <a:t>hispanique</a:t>
            </a:r>
            <a:r>
              <a:rPr lang="en-US" dirty="0" smtClean="0"/>
              <a:t> femmes </a:t>
            </a:r>
            <a:r>
              <a:rPr lang="en-US" dirty="0" err="1" smtClean="0"/>
              <a:t>puis</a:t>
            </a:r>
            <a:r>
              <a:rPr lang="en-US" dirty="0" smtClean="0"/>
              <a:t> afro-</a:t>
            </a:r>
            <a:r>
              <a:rPr lang="en-US" dirty="0" err="1" smtClean="0"/>
              <a:t>américain</a:t>
            </a:r>
            <a:r>
              <a:rPr lang="en-US" dirty="0" smtClean="0"/>
              <a:t> et </a:t>
            </a:r>
            <a:r>
              <a:rPr lang="en-US" dirty="0" err="1" smtClean="0"/>
              <a:t>asiatique</a:t>
            </a:r>
            <a:r>
              <a:rPr lang="en-US" dirty="0" smtClean="0"/>
              <a:t> femmes.</a:t>
            </a:r>
          </a:p>
          <a:p>
            <a:r>
              <a:rPr lang="en-US" dirty="0" err="1" smtClean="0"/>
              <a:t>Personnes</a:t>
            </a:r>
            <a:r>
              <a:rPr lang="en-US" dirty="0" smtClean="0"/>
              <a:t> avec </a:t>
            </a:r>
            <a:r>
              <a:rPr lang="en-US" dirty="0" err="1" smtClean="0"/>
              <a:t>l’anorexie</a:t>
            </a:r>
            <a:r>
              <a:rPr lang="en-US" dirty="0" smtClean="0"/>
              <a:t> </a:t>
            </a:r>
            <a:r>
              <a:rPr lang="en-US" dirty="0" err="1" smtClean="0"/>
              <a:t>peuvent</a:t>
            </a:r>
            <a:r>
              <a:rPr lang="en-US" dirty="0" smtClean="0"/>
              <a:t> un infection des </a:t>
            </a:r>
            <a:r>
              <a:rPr lang="en-US" dirty="0" smtClean="0"/>
              <a:t>reins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Les </a:t>
            </a:r>
            <a:r>
              <a:rPr lang="en-US" dirty="0" err="1" smtClean="0"/>
              <a:t>jeunes</a:t>
            </a:r>
            <a:r>
              <a:rPr lang="en-US" dirty="0" smtClean="0"/>
              <a:t> </a:t>
            </a:r>
            <a:r>
              <a:rPr lang="en-US" dirty="0" err="1" smtClean="0"/>
              <a:t>anorexiques</a:t>
            </a:r>
            <a:r>
              <a:rPr lang="en-US" dirty="0" smtClean="0"/>
              <a:t> </a:t>
            </a:r>
            <a:r>
              <a:rPr lang="en-US" dirty="0" err="1" smtClean="0"/>
              <a:t>auront</a:t>
            </a:r>
            <a:r>
              <a:rPr lang="en-US" dirty="0" smtClean="0"/>
              <a:t> retard de </a:t>
            </a:r>
            <a:r>
              <a:rPr lang="en-US" dirty="0" err="1" smtClean="0"/>
              <a:t>croissance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Plus </a:t>
            </a:r>
            <a:r>
              <a:rPr lang="en-US" dirty="0" err="1" smtClean="0"/>
              <a:t>faits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58</TotalTime>
  <Words>318</Words>
  <Application>Microsoft Office PowerPoint</Application>
  <PresentationFormat>On-screen Show (4:3)</PresentationFormat>
  <Paragraphs>54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Median</vt:lpstr>
      <vt:lpstr>L’anorexie</vt:lpstr>
      <vt:lpstr>Statisques</vt:lpstr>
      <vt:lpstr>Conditions Médicales</vt:lpstr>
      <vt:lpstr>Plus conditions médicales</vt:lpstr>
      <vt:lpstr>Symptômes de l’anorexie</vt:lpstr>
      <vt:lpstr>Plus symptômes </vt:lpstr>
      <vt:lpstr>Plus symptômes </vt:lpstr>
      <vt:lpstr>Faits</vt:lpstr>
      <vt:lpstr>Plus faits</vt:lpstr>
      <vt:lpstr>Slide 10</vt:lpstr>
    </vt:vector>
  </TitlesOfParts>
  <Company>Egg Harbor Township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L’anorexie</dc:title>
  <dc:creator>EHT</dc:creator>
  <cp:lastModifiedBy>EHT</cp:lastModifiedBy>
  <cp:revision>9</cp:revision>
  <dcterms:created xsi:type="dcterms:W3CDTF">2011-06-01T11:49:57Z</dcterms:created>
  <dcterms:modified xsi:type="dcterms:W3CDTF">2011-06-08T12:09:45Z</dcterms:modified>
</cp:coreProperties>
</file>